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96" r:id="rId5"/>
    <p:sldId id="298" r:id="rId6"/>
    <p:sldId id="300" r:id="rId7"/>
    <p:sldId id="303" r:id="rId8"/>
    <p:sldId id="301" r:id="rId9"/>
    <p:sldId id="299" r:id="rId10"/>
    <p:sldId id="311" r:id="rId11"/>
    <p:sldId id="313" r:id="rId12"/>
    <p:sldId id="312" r:id="rId13"/>
    <p:sldId id="289" r:id="rId14"/>
    <p:sldId id="304" r:id="rId15"/>
    <p:sldId id="306" r:id="rId16"/>
    <p:sldId id="308" r:id="rId17"/>
    <p:sldId id="307" r:id="rId18"/>
    <p:sldId id="309" r:id="rId19"/>
    <p:sldId id="31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95"/>
    <a:srgbClr val="E3FFFA"/>
    <a:srgbClr val="418A9D"/>
    <a:srgbClr val="FFDC00"/>
    <a:srgbClr val="FFDD00"/>
    <a:srgbClr val="FDFF00"/>
    <a:srgbClr val="FFDA96"/>
    <a:srgbClr val="005289"/>
    <a:srgbClr val="BCDEE3"/>
    <a:srgbClr val="6497B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91" y="4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79162" y="2676872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1.3,</a:t>
            </a:r>
            <a:r>
              <a:rPr lang="ko-KR" altLang="en-US" sz="4800" spc="-300" dirty="0">
                <a:solidFill>
                  <a:schemeClr val="bg1"/>
                </a:solidFill>
              </a:rPr>
              <a:t> </a:t>
            </a:r>
            <a:r>
              <a:rPr lang="en-US" altLang="ko-KR" sz="4800" spc="-300" dirty="0">
                <a:solidFill>
                  <a:schemeClr val="bg1"/>
                </a:solidFill>
              </a:rPr>
              <a:t>2.1</a:t>
            </a:r>
            <a:r>
              <a:rPr lang="ko-KR" altLang="en-US" sz="4800" spc="-300" dirty="0">
                <a:solidFill>
                  <a:schemeClr val="bg1"/>
                </a:solidFill>
              </a:rPr>
              <a:t>장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2018305057</a:t>
            </a:r>
            <a:r>
              <a:rPr lang="ko-KR" altLang="en-US" sz="1200" dirty="0">
                <a:solidFill>
                  <a:schemeClr val="bg1"/>
                </a:solidFill>
              </a:rPr>
              <a:t> 이진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새로운 투자의 바람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그래픽 7" descr="동전 윤곽선">
            <a:extLst>
              <a:ext uri="{FF2B5EF4-FFF2-40B4-BE49-F238E27FC236}">
                <a16:creationId xmlns:a16="http://schemas.microsoft.com/office/drawing/2014/main" id="{157D854C-AC23-094E-AE80-DCFB7BC29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7819" y="3358168"/>
            <a:ext cx="1369130" cy="1369130"/>
          </a:xfrm>
          <a:prstGeom prst="rect">
            <a:avLst/>
          </a:prstGeom>
        </p:spPr>
      </p:pic>
      <p:pic>
        <p:nvPicPr>
          <p:cNvPr id="29" name="그래픽 28" descr="동전 윤곽선">
            <a:extLst>
              <a:ext uri="{FF2B5EF4-FFF2-40B4-BE49-F238E27FC236}">
                <a16:creationId xmlns:a16="http://schemas.microsoft.com/office/drawing/2014/main" id="{3B177124-A9F1-2244-AED1-D287DEED7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1237" y="3618668"/>
            <a:ext cx="854117" cy="854117"/>
          </a:xfrm>
          <a:prstGeom prst="rect">
            <a:avLst/>
          </a:prstGeom>
        </p:spPr>
      </p:pic>
      <p:pic>
        <p:nvPicPr>
          <p:cNvPr id="30" name="그래픽 29" descr="동전 윤곽선">
            <a:extLst>
              <a:ext uri="{FF2B5EF4-FFF2-40B4-BE49-F238E27FC236}">
                <a16:creationId xmlns:a16="http://schemas.microsoft.com/office/drawing/2014/main" id="{DCFBEED2-6A84-F145-9969-46F8B043A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4035" y="3641523"/>
            <a:ext cx="854117" cy="854117"/>
          </a:xfrm>
          <a:prstGeom prst="rect">
            <a:avLst/>
          </a:prstGeom>
        </p:spPr>
      </p:pic>
      <p:pic>
        <p:nvPicPr>
          <p:cNvPr id="31" name="그래픽 30" descr="동전 윤곽선">
            <a:extLst>
              <a:ext uri="{FF2B5EF4-FFF2-40B4-BE49-F238E27FC236}">
                <a16:creationId xmlns:a16="http://schemas.microsoft.com/office/drawing/2014/main" id="{FD48F493-C3AA-964F-B234-A9CE25757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243" y="3599593"/>
            <a:ext cx="854117" cy="854117"/>
          </a:xfrm>
          <a:prstGeom prst="rect">
            <a:avLst/>
          </a:prstGeom>
        </p:spPr>
      </p:pic>
      <p:pic>
        <p:nvPicPr>
          <p:cNvPr id="32" name="그래픽 31" descr="동전 윤곽선">
            <a:extLst>
              <a:ext uri="{FF2B5EF4-FFF2-40B4-BE49-F238E27FC236}">
                <a16:creationId xmlns:a16="http://schemas.microsoft.com/office/drawing/2014/main" id="{F7D08075-E364-454A-9D91-F516775D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8515" y="4244936"/>
            <a:ext cx="854117" cy="854117"/>
          </a:xfrm>
          <a:prstGeom prst="rect">
            <a:avLst/>
          </a:prstGeom>
        </p:spPr>
      </p:pic>
      <p:pic>
        <p:nvPicPr>
          <p:cNvPr id="33" name="그래픽 32" descr="동전 윤곽선">
            <a:extLst>
              <a:ext uri="{FF2B5EF4-FFF2-40B4-BE49-F238E27FC236}">
                <a16:creationId xmlns:a16="http://schemas.microsoft.com/office/drawing/2014/main" id="{3D7E4312-0D37-7748-97A6-FD3F248DF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271" y="4277511"/>
            <a:ext cx="854117" cy="854117"/>
          </a:xfrm>
          <a:prstGeom prst="rect">
            <a:avLst/>
          </a:prstGeom>
        </p:spPr>
      </p:pic>
      <p:pic>
        <p:nvPicPr>
          <p:cNvPr id="34" name="그래픽 33" descr="동전 윤곽선">
            <a:extLst>
              <a:ext uri="{FF2B5EF4-FFF2-40B4-BE49-F238E27FC236}">
                <a16:creationId xmlns:a16="http://schemas.microsoft.com/office/drawing/2014/main" id="{655A8EAD-F8D6-1049-B009-1ECF59161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4656" y="2969160"/>
            <a:ext cx="854117" cy="854117"/>
          </a:xfrm>
          <a:prstGeom prst="rect">
            <a:avLst/>
          </a:prstGeom>
        </p:spPr>
      </p:pic>
      <p:pic>
        <p:nvPicPr>
          <p:cNvPr id="35" name="그래픽 34" descr="동전 윤곽선">
            <a:extLst>
              <a:ext uri="{FF2B5EF4-FFF2-40B4-BE49-F238E27FC236}">
                <a16:creationId xmlns:a16="http://schemas.microsoft.com/office/drawing/2014/main" id="{65961142-B385-3B4B-A038-C0D5BE2E4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893" y="2918297"/>
            <a:ext cx="854117" cy="854117"/>
          </a:xfrm>
          <a:prstGeom prst="rect">
            <a:avLst/>
          </a:prstGeom>
        </p:spPr>
      </p:pic>
      <p:pic>
        <p:nvPicPr>
          <p:cNvPr id="80" name="그래픽 79" descr="동전 윤곽선">
            <a:extLst>
              <a:ext uri="{FF2B5EF4-FFF2-40B4-BE49-F238E27FC236}">
                <a16:creationId xmlns:a16="http://schemas.microsoft.com/office/drawing/2014/main" id="{35D3A587-908C-AF43-A7CF-DC2A5C328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9749" y="2995637"/>
            <a:ext cx="854117" cy="854117"/>
          </a:xfrm>
          <a:prstGeom prst="rect">
            <a:avLst/>
          </a:prstGeom>
        </p:spPr>
      </p:pic>
      <p:pic>
        <p:nvPicPr>
          <p:cNvPr id="81" name="그래픽 80" descr="동전 윤곽선">
            <a:extLst>
              <a:ext uri="{FF2B5EF4-FFF2-40B4-BE49-F238E27FC236}">
                <a16:creationId xmlns:a16="http://schemas.microsoft.com/office/drawing/2014/main" id="{5C86F307-77D8-994E-BA32-3C52709FC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2595" y="4244935"/>
            <a:ext cx="854117" cy="854117"/>
          </a:xfrm>
          <a:prstGeom prst="rect">
            <a:avLst/>
          </a:prstGeom>
        </p:spPr>
      </p:pic>
      <p:pic>
        <p:nvPicPr>
          <p:cNvPr id="82" name="그래픽 81" descr="동전 윤곽선">
            <a:extLst>
              <a:ext uri="{FF2B5EF4-FFF2-40B4-BE49-F238E27FC236}">
                <a16:creationId xmlns:a16="http://schemas.microsoft.com/office/drawing/2014/main" id="{20DB050A-14C8-804A-8D49-AECD01E49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2800" y="3599593"/>
            <a:ext cx="854117" cy="854117"/>
          </a:xfrm>
          <a:prstGeom prst="rect">
            <a:avLst/>
          </a:prstGeom>
        </p:spPr>
      </p:pic>
      <p:pic>
        <p:nvPicPr>
          <p:cNvPr id="83" name="그래픽 82" descr="동전 윤곽선">
            <a:extLst>
              <a:ext uri="{FF2B5EF4-FFF2-40B4-BE49-F238E27FC236}">
                <a16:creationId xmlns:a16="http://schemas.microsoft.com/office/drawing/2014/main" id="{C71E35DA-5E9A-0F4C-88D2-3F66E15CC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0572" y="2895107"/>
            <a:ext cx="854117" cy="854117"/>
          </a:xfrm>
          <a:prstGeom prst="rect">
            <a:avLst/>
          </a:prstGeom>
        </p:spPr>
      </p:pic>
      <p:pic>
        <p:nvPicPr>
          <p:cNvPr id="84" name="그래픽 83" descr="동전 윤곽선">
            <a:extLst>
              <a:ext uri="{FF2B5EF4-FFF2-40B4-BE49-F238E27FC236}">
                <a16:creationId xmlns:a16="http://schemas.microsoft.com/office/drawing/2014/main" id="{18292CAC-BC5A-BA45-8479-CE5051603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6549" y="3670551"/>
            <a:ext cx="854117" cy="854117"/>
          </a:xfrm>
          <a:prstGeom prst="rect">
            <a:avLst/>
          </a:prstGeom>
        </p:spPr>
      </p:pic>
      <p:pic>
        <p:nvPicPr>
          <p:cNvPr id="85" name="그래픽 84" descr="동전 윤곽선">
            <a:extLst>
              <a:ext uri="{FF2B5EF4-FFF2-40B4-BE49-F238E27FC236}">
                <a16:creationId xmlns:a16="http://schemas.microsoft.com/office/drawing/2014/main" id="{ABEA54D6-7CD7-9444-A43F-8C39FAEF1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7500" y="4313797"/>
            <a:ext cx="854117" cy="854117"/>
          </a:xfrm>
          <a:prstGeom prst="rect">
            <a:avLst/>
          </a:prstGeom>
        </p:spPr>
      </p:pic>
      <p:pic>
        <p:nvPicPr>
          <p:cNvPr id="86" name="그래픽 85" descr="동전 윤곽선">
            <a:extLst>
              <a:ext uri="{FF2B5EF4-FFF2-40B4-BE49-F238E27FC236}">
                <a16:creationId xmlns:a16="http://schemas.microsoft.com/office/drawing/2014/main" id="{4ABE74E3-D80A-A341-943E-343DCA528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4294" y="2285098"/>
            <a:ext cx="854117" cy="854117"/>
          </a:xfrm>
          <a:prstGeom prst="rect">
            <a:avLst/>
          </a:prstGeom>
        </p:spPr>
      </p:pic>
      <p:pic>
        <p:nvPicPr>
          <p:cNvPr id="87" name="그래픽 86" descr="동전 윤곽선">
            <a:extLst>
              <a:ext uri="{FF2B5EF4-FFF2-40B4-BE49-F238E27FC236}">
                <a16:creationId xmlns:a16="http://schemas.microsoft.com/office/drawing/2014/main" id="{20489CED-1E54-B743-9B13-6F9FB779A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4686" y="2226210"/>
            <a:ext cx="854117" cy="854117"/>
          </a:xfrm>
          <a:prstGeom prst="rect">
            <a:avLst/>
          </a:prstGeom>
        </p:spPr>
      </p:pic>
      <p:pic>
        <p:nvPicPr>
          <p:cNvPr id="88" name="그래픽 87" descr="동전 윤곽선">
            <a:extLst>
              <a:ext uri="{FF2B5EF4-FFF2-40B4-BE49-F238E27FC236}">
                <a16:creationId xmlns:a16="http://schemas.microsoft.com/office/drawing/2014/main" id="{903885FA-B951-A44D-BAC5-1CE0C57A2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7636" y="2226210"/>
            <a:ext cx="854117" cy="854117"/>
          </a:xfrm>
          <a:prstGeom prst="rect">
            <a:avLst/>
          </a:prstGeom>
        </p:spPr>
      </p:pic>
      <p:pic>
        <p:nvPicPr>
          <p:cNvPr id="89" name="그래픽 88" descr="동전 윤곽선">
            <a:extLst>
              <a:ext uri="{FF2B5EF4-FFF2-40B4-BE49-F238E27FC236}">
                <a16:creationId xmlns:a16="http://schemas.microsoft.com/office/drawing/2014/main" id="{6A0394EC-D1C7-0F43-9CFC-C0A4BA2B3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9020" y="4931017"/>
            <a:ext cx="854117" cy="854117"/>
          </a:xfrm>
          <a:prstGeom prst="rect">
            <a:avLst/>
          </a:prstGeom>
        </p:spPr>
      </p:pic>
      <p:pic>
        <p:nvPicPr>
          <p:cNvPr id="90" name="그래픽 89" descr="동전 윤곽선">
            <a:extLst>
              <a:ext uri="{FF2B5EF4-FFF2-40B4-BE49-F238E27FC236}">
                <a16:creationId xmlns:a16="http://schemas.microsoft.com/office/drawing/2014/main" id="{A64DEBAB-63FD-0B43-837B-959578154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2791" y="4952452"/>
            <a:ext cx="854117" cy="854117"/>
          </a:xfrm>
          <a:prstGeom prst="rect">
            <a:avLst/>
          </a:prstGeom>
        </p:spPr>
      </p:pic>
      <p:pic>
        <p:nvPicPr>
          <p:cNvPr id="91" name="그래픽 90" descr="동전 윤곽선">
            <a:extLst>
              <a:ext uri="{FF2B5EF4-FFF2-40B4-BE49-F238E27FC236}">
                <a16:creationId xmlns:a16="http://schemas.microsoft.com/office/drawing/2014/main" id="{FEE6F85C-A4F4-7E41-B82C-86211AD61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2885" y="4907876"/>
            <a:ext cx="854117" cy="854117"/>
          </a:xfrm>
          <a:prstGeom prst="rect">
            <a:avLst/>
          </a:prstGeom>
        </p:spPr>
      </p:pic>
      <p:sp>
        <p:nvSpPr>
          <p:cNvPr id="18" name="굽은 화살표[B] 17">
            <a:extLst>
              <a:ext uri="{FF2B5EF4-FFF2-40B4-BE49-F238E27FC236}">
                <a16:creationId xmlns:a16="http://schemas.microsoft.com/office/drawing/2014/main" id="{E59D5FDD-93D7-5648-8D47-9338BF991A95}"/>
              </a:ext>
            </a:extLst>
          </p:cNvPr>
          <p:cNvSpPr/>
          <p:nvPr/>
        </p:nvSpPr>
        <p:spPr>
          <a:xfrm rot="2730322">
            <a:off x="4894269" y="2665442"/>
            <a:ext cx="1327052" cy="1385453"/>
          </a:xfrm>
          <a:prstGeom prst="bentArrow">
            <a:avLst/>
          </a:prstGeom>
          <a:solidFill>
            <a:srgbClr val="007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2934B8-2C8E-E942-AD57-A937F292E68B}"/>
              </a:ext>
            </a:extLst>
          </p:cNvPr>
          <p:cNvSpPr txBox="1"/>
          <p:nvPr/>
        </p:nvSpPr>
        <p:spPr>
          <a:xfrm>
            <a:off x="2420399" y="295454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,900</a:t>
            </a:r>
            <a:r>
              <a:rPr kumimoji="1" lang="ko-KR" altLang="en-US" dirty="0"/>
              <a:t>만 달러</a:t>
            </a:r>
            <a:endParaRPr kumimoji="1" lang="ko-Kore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7FAFBA-5D29-A148-B9A7-F81F384B2992}"/>
              </a:ext>
            </a:extLst>
          </p:cNvPr>
          <p:cNvSpPr txBox="1"/>
          <p:nvPr/>
        </p:nvSpPr>
        <p:spPr>
          <a:xfrm>
            <a:off x="7689386" y="1809523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9,400</a:t>
            </a:r>
            <a:r>
              <a:rPr kumimoji="1" lang="ko-KR" altLang="en-US" dirty="0"/>
              <a:t>만 달러</a:t>
            </a:r>
            <a:endParaRPr kumimoji="1" lang="ko-Kore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341F2C-FAB6-F34F-9C89-7DF5958D2BD4}"/>
              </a:ext>
            </a:extLst>
          </p:cNvPr>
          <p:cNvSpPr txBox="1"/>
          <p:nvPr/>
        </p:nvSpPr>
        <p:spPr>
          <a:xfrm>
            <a:off x="2873652" y="5981849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2</a:t>
            </a:r>
            <a:r>
              <a:rPr kumimoji="1" lang="en-US" altLang="ko-KR" sz="2000" b="1" dirty="0"/>
              <a:t>011</a:t>
            </a:r>
            <a:r>
              <a:rPr kumimoji="1" lang="ko-KR" altLang="en-US" sz="2000" b="1" dirty="0"/>
              <a:t>년</a:t>
            </a:r>
            <a:endParaRPr kumimoji="1" lang="ko-Kore-KR" altLang="en-US" sz="20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DFFC803-5C69-4247-AA98-7E17FCDF129E}"/>
              </a:ext>
            </a:extLst>
          </p:cNvPr>
          <p:cNvSpPr txBox="1"/>
          <p:nvPr/>
        </p:nvSpPr>
        <p:spPr>
          <a:xfrm>
            <a:off x="8558329" y="5981849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2</a:t>
            </a:r>
            <a:r>
              <a:rPr kumimoji="1" lang="en-US" altLang="ko-KR" sz="2000" b="1" dirty="0"/>
              <a:t>014</a:t>
            </a:r>
            <a:r>
              <a:rPr kumimoji="1" lang="ko-KR" altLang="en-US" sz="2000" b="1" dirty="0"/>
              <a:t>년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821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34BA18DA-2C83-CB49-891A-1946FE922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3501296"/>
            <a:ext cx="3454400" cy="800100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84C0453-2BBF-694F-93FB-DE73C2C38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10" y="3429000"/>
            <a:ext cx="2959100" cy="68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새로운 투자의 바람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원형 1">
            <a:extLst>
              <a:ext uri="{FF2B5EF4-FFF2-40B4-BE49-F238E27FC236}">
                <a16:creationId xmlns:a16="http://schemas.microsoft.com/office/drawing/2014/main" id="{C7AB76FC-D86E-5A4C-93C8-127EB646E37E}"/>
              </a:ext>
            </a:extLst>
          </p:cNvPr>
          <p:cNvSpPr/>
          <p:nvPr/>
        </p:nvSpPr>
        <p:spPr>
          <a:xfrm rot="2549840">
            <a:off x="1690708" y="2230024"/>
            <a:ext cx="3342645" cy="3342645"/>
          </a:xfrm>
          <a:prstGeom prst="pi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0" name="원형 39">
            <a:extLst>
              <a:ext uri="{FF2B5EF4-FFF2-40B4-BE49-F238E27FC236}">
                <a16:creationId xmlns:a16="http://schemas.microsoft.com/office/drawing/2014/main" id="{78A649F0-63AC-DA4A-848E-A713C3A02B20}"/>
              </a:ext>
            </a:extLst>
          </p:cNvPr>
          <p:cNvSpPr/>
          <p:nvPr/>
        </p:nvSpPr>
        <p:spPr>
          <a:xfrm rot="2549840" flipH="1" flipV="1">
            <a:off x="6414704" y="2181856"/>
            <a:ext cx="3348892" cy="3348892"/>
          </a:xfrm>
          <a:prstGeom prst="pi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29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022E-16 L 0.4177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38763 0.0064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0" grpId="0" animBg="1"/>
      <p:bldP spid="4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딥러닝의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전망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7A58EC-FFDA-3241-8D4F-5AC76B0221C1}"/>
              </a:ext>
            </a:extLst>
          </p:cNvPr>
          <p:cNvSpPr/>
          <p:nvPr/>
        </p:nvSpPr>
        <p:spPr>
          <a:xfrm>
            <a:off x="4974107" y="2043952"/>
            <a:ext cx="2243785" cy="2360917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700" b="1" dirty="0"/>
              <a:t>확장성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C804FB-FD37-0047-BD41-52975B69970C}"/>
              </a:ext>
            </a:extLst>
          </p:cNvPr>
          <p:cNvSpPr/>
          <p:nvPr/>
        </p:nvSpPr>
        <p:spPr>
          <a:xfrm>
            <a:off x="8712389" y="2043952"/>
            <a:ext cx="2243785" cy="2360917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700" b="1" dirty="0"/>
              <a:t>다용도</a:t>
            </a:r>
            <a:r>
              <a:rPr kumimoji="1" lang="ko-Kore-KR" altLang="en-US" sz="2700" dirty="0"/>
              <a:t>와</a:t>
            </a:r>
            <a:endParaRPr kumimoji="1" lang="en-US" altLang="ko-Kore-KR" sz="2700" dirty="0"/>
          </a:p>
          <a:p>
            <a:pPr algn="ctr"/>
            <a:r>
              <a:rPr kumimoji="1" lang="ko-Kore-KR" altLang="en-US" sz="2700" b="1" dirty="0"/>
              <a:t>재사용성</a:t>
            </a:r>
            <a:endParaRPr kumimoji="1" lang="en-US" altLang="ko-Kore-KR" sz="27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B5CA05D-39FB-0245-A63A-61BEE24A3E33}"/>
              </a:ext>
            </a:extLst>
          </p:cNvPr>
          <p:cNvSpPr/>
          <p:nvPr/>
        </p:nvSpPr>
        <p:spPr>
          <a:xfrm>
            <a:off x="1235825" y="2043952"/>
            <a:ext cx="2243785" cy="2360917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700" b="1" dirty="0"/>
              <a:t>단순함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D3675B-16C1-AF44-A0E5-4B4A4220D243}"/>
              </a:ext>
            </a:extLst>
          </p:cNvPr>
          <p:cNvSpPr txBox="1"/>
          <p:nvPr/>
        </p:nvSpPr>
        <p:spPr>
          <a:xfrm>
            <a:off x="1155304" y="4842893"/>
            <a:ext cx="24048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프레임워크 개발</a:t>
            </a:r>
            <a:r>
              <a:rPr kumimoji="1" lang="en-US" altLang="ko-KR" sz="1600" dirty="0"/>
              <a:t> </a:t>
            </a:r>
          </a:p>
          <a:p>
            <a:r>
              <a:rPr kumimoji="1" lang="en-US" altLang="ko-KR" sz="1600" dirty="0"/>
              <a:t>ex) </a:t>
            </a:r>
            <a:r>
              <a:rPr kumimoji="1" lang="en-US" altLang="ko-KR" sz="1600" dirty="0" err="1"/>
              <a:t>Tenserflow</a:t>
            </a:r>
            <a:r>
              <a:rPr kumimoji="1" lang="en-US" altLang="ko-KR" sz="1600" dirty="0"/>
              <a:t>, Theano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사용자 편의 도구 등장</a:t>
            </a:r>
            <a:endParaRPr kumimoji="1" lang="en-US" altLang="ko-KR" sz="1600" dirty="0"/>
          </a:p>
          <a:p>
            <a:r>
              <a:rPr kumimoji="1" lang="en-US" altLang="ko-KR" sz="1600" dirty="0"/>
              <a:t>ex) </a:t>
            </a:r>
            <a:r>
              <a:rPr kumimoji="1" lang="en-US" altLang="ko-KR" sz="1600" dirty="0" err="1"/>
              <a:t>Keras</a:t>
            </a:r>
            <a:endParaRPr kumimoji="1" lang="ko-Kore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AF72A-1117-C54D-B298-F20F8B650605}"/>
              </a:ext>
            </a:extLst>
          </p:cNvPr>
          <p:cNvSpPr txBox="1"/>
          <p:nvPr/>
        </p:nvSpPr>
        <p:spPr>
          <a:xfrm>
            <a:off x="4585809" y="4842926"/>
            <a:ext cx="3020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무어의 법칙 혜택</a:t>
            </a:r>
            <a:r>
              <a:rPr kumimoji="1" lang="en-US" altLang="ko-KR" sz="1600" dirty="0"/>
              <a:t>(GPU, TPU)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모든 크기의 데이터 </a:t>
            </a:r>
            <a:r>
              <a:rPr kumimoji="1" lang="ko-KR" altLang="en-US" sz="1600" dirty="0" err="1"/>
              <a:t>훈련가능</a:t>
            </a:r>
            <a:endParaRPr kumimoji="1" lang="ko-Kore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C8951-9F99-4441-8E51-EAD4352DEB6A}"/>
              </a:ext>
            </a:extLst>
          </p:cNvPr>
          <p:cNvSpPr txBox="1"/>
          <p:nvPr/>
        </p:nvSpPr>
        <p:spPr>
          <a:xfrm>
            <a:off x="8257567" y="4837782"/>
            <a:ext cx="3153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추가데이터만으로도 훈련 가능</a:t>
            </a:r>
            <a:endParaRPr kumimoji="1" lang="en-US" altLang="ko-KR" sz="1600" dirty="0"/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온라인 학습 가능</a:t>
            </a:r>
            <a:endParaRPr kumimoji="1" lang="en-US" altLang="ko-KR" sz="1600" dirty="0"/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다른 용도로 재사용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330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90270" y="2856311"/>
            <a:ext cx="2300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r>
              <a:rPr lang="ko-KR" altLang="en-US" sz="3600" spc="-300" dirty="0">
                <a:solidFill>
                  <a:schemeClr val="bg1"/>
                </a:solidFill>
              </a:rPr>
              <a:t>첫 만남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1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MNIST 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데이터 셋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CC549-6E99-B749-A353-3E306033B92E}"/>
              </a:ext>
            </a:extLst>
          </p:cNvPr>
          <p:cNvSpPr txBox="1"/>
          <p:nvPr/>
        </p:nvSpPr>
        <p:spPr>
          <a:xfrm>
            <a:off x="687674" y="4132162"/>
            <a:ext cx="7206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• </a:t>
            </a:r>
            <a:r>
              <a:rPr kumimoji="1" lang="ko-KR" altLang="en-US" dirty="0" err="1"/>
              <a:t>손글씨</a:t>
            </a:r>
            <a:r>
              <a:rPr kumimoji="1" lang="ko-KR" altLang="en-US" dirty="0"/>
              <a:t> 숫자로 이루어진 대형 데이터 셋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• </a:t>
            </a:r>
            <a:r>
              <a:rPr kumimoji="1" lang="en-US" altLang="ko-KR" dirty="0"/>
              <a:t>0~9</a:t>
            </a:r>
            <a:r>
              <a:rPr kumimoji="1" lang="ko-KR" altLang="en-US" dirty="0"/>
              <a:t>까지 총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개의 클래스로 이루어져있다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•</a:t>
            </a:r>
            <a:r>
              <a:rPr kumimoji="1" lang="ko-Kore-KR" altLang="en-US" dirty="0"/>
              <a:t> </a:t>
            </a:r>
            <a:r>
              <a:rPr kumimoji="1" lang="ko-KR" altLang="en-US" dirty="0"/>
              <a:t>색상이 없는 흑백 이미지이다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• </a:t>
            </a:r>
            <a:r>
              <a:rPr kumimoji="1" lang="ko-KR" altLang="en-US" dirty="0"/>
              <a:t>이미지의 크기는 </a:t>
            </a:r>
            <a:r>
              <a:rPr kumimoji="1" lang="en-US" altLang="ko-KR" dirty="0"/>
              <a:t>28</a:t>
            </a:r>
            <a:r>
              <a:rPr kumimoji="1" lang="ko-KR" altLang="en-US" dirty="0"/>
              <a:t> * </a:t>
            </a:r>
            <a:r>
              <a:rPr kumimoji="1" lang="en-US" altLang="ko-KR" dirty="0"/>
              <a:t>28</a:t>
            </a:r>
            <a:r>
              <a:rPr kumimoji="1" lang="ko-KR" altLang="en-US" dirty="0"/>
              <a:t> 픽셀이다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7FC486-1D96-0F41-A11C-221F82E672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9" y="2091642"/>
            <a:ext cx="6412365" cy="1813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A04E85-29C7-9A4D-A2F5-9239459C3E82}"/>
              </a:ext>
            </a:extLst>
          </p:cNvPr>
          <p:cNvSpPr txBox="1"/>
          <p:nvPr/>
        </p:nvSpPr>
        <p:spPr>
          <a:xfrm>
            <a:off x="5227813" y="3603311"/>
            <a:ext cx="1736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▲ MNIST </a:t>
            </a:r>
            <a:r>
              <a:rPr kumimoji="1" lang="ko-Kore-KR" altLang="en-US" sz="1200" dirty="0"/>
              <a:t>샘플</a:t>
            </a:r>
            <a:r>
              <a:rPr kumimoji="1" lang="ko-KR" altLang="en-US" sz="1200" dirty="0"/>
              <a:t> 이미지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3918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463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케라스에서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MNIST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</a:t>
            </a:r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데이터셋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가져오기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CEEAE49-5FC4-6842-A7A3-8A79D4E7E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5" y="2054721"/>
            <a:ext cx="8293100" cy="25146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D3F356-AF5D-B14A-B839-DC4EBBFCE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45" y="2754892"/>
            <a:ext cx="2110114" cy="1814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E5D46C-A623-444A-A869-8CCC2FA4745E}"/>
              </a:ext>
            </a:extLst>
          </p:cNvPr>
          <p:cNvSpPr txBox="1"/>
          <p:nvPr/>
        </p:nvSpPr>
        <p:spPr>
          <a:xfrm>
            <a:off x="3236181" y="2754892"/>
            <a:ext cx="3419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  <a:p>
            <a:endParaRPr kumimoji="1" lang="en-US" altLang="ko-Kore-KR" sz="1600" dirty="0">
              <a:solidFill>
                <a:srgbClr val="0070C0"/>
              </a:solidFill>
            </a:endParaRPr>
          </a:p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D9D5A-9575-4140-9310-6C3248F1D6A7}"/>
              </a:ext>
            </a:extLst>
          </p:cNvPr>
          <p:cNvSpPr txBox="1"/>
          <p:nvPr/>
        </p:nvSpPr>
        <p:spPr>
          <a:xfrm>
            <a:off x="5879367" y="2754892"/>
            <a:ext cx="6064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FF0000"/>
                </a:solidFill>
              </a:rPr>
              <a:t>→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28</a:t>
            </a:r>
            <a:r>
              <a:rPr kumimoji="1" lang="ko-KR" altLang="en-US" sz="1600" dirty="0">
                <a:solidFill>
                  <a:srgbClr val="FF0000"/>
                </a:solidFill>
              </a:rPr>
              <a:t> * </a:t>
            </a:r>
            <a:r>
              <a:rPr kumimoji="1" lang="en-US" altLang="ko-KR" sz="1600" dirty="0">
                <a:solidFill>
                  <a:srgbClr val="FF0000"/>
                </a:solidFill>
              </a:rPr>
              <a:t>28</a:t>
            </a:r>
            <a:r>
              <a:rPr kumimoji="1" lang="ko-KR" altLang="en-US" sz="1600" dirty="0">
                <a:solidFill>
                  <a:srgbClr val="FF0000"/>
                </a:solidFill>
              </a:rPr>
              <a:t> 크기의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훈련</a:t>
            </a:r>
            <a:r>
              <a:rPr kumimoji="1" lang="ko-KR" altLang="en-US" sz="1600" dirty="0">
                <a:solidFill>
                  <a:srgbClr val="FF0000"/>
                </a:solidFill>
              </a:rPr>
              <a:t> 이미지 </a:t>
            </a:r>
            <a:r>
              <a:rPr kumimoji="1" lang="en-US" altLang="ko-KR" sz="1600" dirty="0">
                <a:solidFill>
                  <a:srgbClr val="FF0000"/>
                </a:solidFill>
              </a:rPr>
              <a:t>60000</a:t>
            </a:r>
            <a:r>
              <a:rPr kumimoji="1" lang="ko-KR" altLang="en-US" sz="1600" dirty="0">
                <a:solidFill>
                  <a:srgbClr val="FF0000"/>
                </a:solidFill>
              </a:rPr>
              <a:t>장</a:t>
            </a:r>
            <a:endParaRPr kumimoji="1" lang="en-US" altLang="ko-Kore-KR" sz="1600" dirty="0">
              <a:solidFill>
                <a:srgbClr val="FF0000"/>
              </a:solidFill>
            </a:endParaRPr>
          </a:p>
          <a:p>
            <a:endParaRPr kumimoji="1" lang="en-US" altLang="ko-Kore-KR" sz="1600" dirty="0">
              <a:solidFill>
                <a:srgbClr val="FF0000"/>
              </a:solidFill>
            </a:endParaRPr>
          </a:p>
          <a:p>
            <a:r>
              <a:rPr kumimoji="1" lang="ko-Kore-KR" altLang="en-US" sz="1600" dirty="0">
                <a:solidFill>
                  <a:srgbClr val="FF0000"/>
                </a:solidFill>
              </a:rPr>
              <a:t>→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0~9</a:t>
            </a:r>
            <a:r>
              <a:rPr kumimoji="1" lang="ko-KR" altLang="en-US" sz="1600" dirty="0" err="1">
                <a:solidFill>
                  <a:srgbClr val="FF0000"/>
                </a:solidFill>
              </a:rPr>
              <a:t>까지의</a:t>
            </a:r>
            <a:r>
              <a:rPr kumimoji="1" lang="ko-KR" altLang="en-US" sz="1600" dirty="0">
                <a:solidFill>
                  <a:srgbClr val="FF0000"/>
                </a:solidFill>
              </a:rPr>
              <a:t> 숫자로 이루어진 </a:t>
            </a:r>
            <a:r>
              <a:rPr kumimoji="1" lang="en-US" altLang="ko-KR" sz="1600" dirty="0">
                <a:solidFill>
                  <a:srgbClr val="FF0000"/>
                </a:solidFill>
              </a:rPr>
              <a:t>60000</a:t>
            </a:r>
            <a:r>
              <a:rPr kumimoji="1" lang="ko-KR" altLang="en-US" sz="1600" dirty="0">
                <a:solidFill>
                  <a:srgbClr val="FF0000"/>
                </a:solidFill>
              </a:rPr>
              <a:t>개의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훈련</a:t>
            </a:r>
            <a:r>
              <a:rPr kumimoji="1" lang="ko-KR" altLang="en-US" sz="1600" dirty="0">
                <a:solidFill>
                  <a:srgbClr val="FF0000"/>
                </a:solidFill>
              </a:rPr>
              <a:t> 레이블</a:t>
            </a:r>
            <a:endParaRPr kumimoji="1" lang="en-US" altLang="ko-Kore-KR" sz="1600" dirty="0">
              <a:solidFill>
                <a:srgbClr val="FF0000"/>
              </a:solidFill>
            </a:endParaRPr>
          </a:p>
          <a:p>
            <a:endParaRPr kumimoji="1" lang="en-US" altLang="ko-Kore-KR" sz="1600" dirty="0">
              <a:solidFill>
                <a:srgbClr val="FF0000"/>
              </a:solidFill>
            </a:endParaRPr>
          </a:p>
          <a:p>
            <a:r>
              <a:rPr kumimoji="1" lang="ko-Kore-KR" altLang="en-US" sz="1600" dirty="0">
                <a:solidFill>
                  <a:srgbClr val="FF0000"/>
                </a:solidFill>
              </a:rPr>
              <a:t>→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28</a:t>
            </a:r>
            <a:r>
              <a:rPr kumimoji="1" lang="ko-KR" altLang="en-US" sz="1600" dirty="0">
                <a:solidFill>
                  <a:srgbClr val="FF0000"/>
                </a:solidFill>
              </a:rPr>
              <a:t> * </a:t>
            </a:r>
            <a:r>
              <a:rPr kumimoji="1" lang="en-US" altLang="ko-KR" sz="1600" dirty="0">
                <a:solidFill>
                  <a:srgbClr val="FF0000"/>
                </a:solidFill>
              </a:rPr>
              <a:t>28</a:t>
            </a:r>
            <a:r>
              <a:rPr kumimoji="1" lang="ko-KR" altLang="en-US" sz="1600" dirty="0">
                <a:solidFill>
                  <a:srgbClr val="FF0000"/>
                </a:solidFill>
              </a:rPr>
              <a:t> 크기의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테스트</a:t>
            </a:r>
            <a:r>
              <a:rPr kumimoji="1" lang="ko-KR" altLang="en-US" sz="1600" dirty="0">
                <a:solidFill>
                  <a:srgbClr val="FF0000"/>
                </a:solidFill>
              </a:rPr>
              <a:t> 이미지 </a:t>
            </a:r>
            <a:r>
              <a:rPr kumimoji="1" lang="en-US" altLang="ko-KR" sz="1600" dirty="0">
                <a:solidFill>
                  <a:srgbClr val="FF0000"/>
                </a:solidFill>
              </a:rPr>
              <a:t>60000</a:t>
            </a:r>
            <a:r>
              <a:rPr kumimoji="1" lang="ko-KR" altLang="en-US" sz="1600" dirty="0">
                <a:solidFill>
                  <a:srgbClr val="FF0000"/>
                </a:solidFill>
              </a:rPr>
              <a:t>장</a:t>
            </a:r>
            <a:endParaRPr kumimoji="1" lang="en-US" altLang="ko-Kore-KR" sz="1600" dirty="0">
              <a:solidFill>
                <a:srgbClr val="FF0000"/>
              </a:solidFill>
            </a:endParaRPr>
          </a:p>
          <a:p>
            <a:endParaRPr kumimoji="1" lang="en-US" altLang="ko-Kore-KR" sz="1600" dirty="0">
              <a:solidFill>
                <a:srgbClr val="FF0000"/>
              </a:solidFill>
            </a:endParaRPr>
          </a:p>
          <a:p>
            <a:r>
              <a:rPr kumimoji="1" lang="ko-Kore-KR" altLang="en-US" sz="1600" dirty="0">
                <a:solidFill>
                  <a:srgbClr val="FF0000"/>
                </a:solidFill>
              </a:rPr>
              <a:t>→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0~9</a:t>
            </a:r>
            <a:r>
              <a:rPr kumimoji="1" lang="ko-KR" altLang="en-US" sz="1600" dirty="0" err="1">
                <a:solidFill>
                  <a:srgbClr val="FF0000"/>
                </a:solidFill>
              </a:rPr>
              <a:t>까지의</a:t>
            </a:r>
            <a:r>
              <a:rPr kumimoji="1" lang="ko-KR" altLang="en-US" sz="1600" dirty="0">
                <a:solidFill>
                  <a:srgbClr val="FF0000"/>
                </a:solidFill>
              </a:rPr>
              <a:t> 숫자로 이루어진 </a:t>
            </a:r>
            <a:r>
              <a:rPr kumimoji="1" lang="en-US" altLang="ko-KR" sz="1600" dirty="0">
                <a:solidFill>
                  <a:srgbClr val="FF0000"/>
                </a:solidFill>
              </a:rPr>
              <a:t>10000</a:t>
            </a:r>
            <a:r>
              <a:rPr kumimoji="1" lang="ko-KR" altLang="en-US" sz="1600" dirty="0">
                <a:solidFill>
                  <a:srgbClr val="FF0000"/>
                </a:solidFill>
              </a:rPr>
              <a:t>개의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테스트</a:t>
            </a:r>
            <a:r>
              <a:rPr kumimoji="1" lang="ko-KR" altLang="en-US" sz="1600" dirty="0">
                <a:solidFill>
                  <a:srgbClr val="FF0000"/>
                </a:solidFill>
              </a:rPr>
              <a:t> 레이블</a:t>
            </a:r>
            <a:endParaRPr kumimoji="1" lang="en-US" altLang="ko-Kore-KR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C84ED-651E-D342-942D-5167E2AF3436}"/>
              </a:ext>
            </a:extLst>
          </p:cNvPr>
          <p:cNvSpPr txBox="1"/>
          <p:nvPr/>
        </p:nvSpPr>
        <p:spPr>
          <a:xfrm>
            <a:off x="358195" y="5085417"/>
            <a:ext cx="7101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• </a:t>
            </a:r>
            <a:r>
              <a:rPr kumimoji="1" lang="en-US" altLang="ko-Kore-KR" dirty="0" err="1"/>
              <a:t>train_images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train_labels</a:t>
            </a:r>
            <a:r>
              <a:rPr kumimoji="1" lang="ko-KR" altLang="en-US" dirty="0"/>
              <a:t>가 모델이 학습해야 할 훈련 세트 구성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test_images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test_labels</a:t>
            </a:r>
            <a:r>
              <a:rPr kumimoji="1" lang="ko-KR" altLang="en-US" dirty="0"/>
              <a:t>로 구성된 테스트 세트로 테스트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154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신경망 구조 설계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3810D0B-EA7E-8441-8424-107C4B998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2041524"/>
            <a:ext cx="8077363" cy="1644652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3D9-F66D-3D48-8AA4-C314622EECC5}"/>
              </a:ext>
            </a:extLst>
          </p:cNvPr>
          <p:cNvSpPr/>
          <p:nvPr/>
        </p:nvSpPr>
        <p:spPr>
          <a:xfrm>
            <a:off x="2536330" y="3087859"/>
            <a:ext cx="572630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74CA3-AA6C-0D44-ACD5-F1A398513939}"/>
              </a:ext>
            </a:extLst>
          </p:cNvPr>
          <p:cNvSpPr txBox="1"/>
          <p:nvPr/>
        </p:nvSpPr>
        <p:spPr>
          <a:xfrm>
            <a:off x="503592" y="4017651"/>
            <a:ext cx="234391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 Dense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 err="1"/>
              <a:t>완전연결</a:t>
            </a:r>
            <a:r>
              <a:rPr kumimoji="1" lang="ko-KR" altLang="en-US" dirty="0"/>
              <a:t> 신경망으로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입력과 출력을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모두 연결해준다</a:t>
            </a:r>
            <a:r>
              <a:rPr kumimoji="1"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04A0-73E4-D749-9E95-B0EC6C121265}"/>
              </a:ext>
            </a:extLst>
          </p:cNvPr>
          <p:cNvSpPr txBox="1"/>
          <p:nvPr/>
        </p:nvSpPr>
        <p:spPr>
          <a:xfrm>
            <a:off x="6180662" y="4017651"/>
            <a:ext cx="3188693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 </a:t>
            </a:r>
            <a:r>
              <a:rPr kumimoji="1" lang="en-US" altLang="ko-Kore-KR" dirty="0" err="1"/>
              <a:t>Relu</a:t>
            </a:r>
            <a:r>
              <a:rPr kumimoji="1" lang="en-US" altLang="ko-Kore-KR" dirty="0"/>
              <a:t>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0</a:t>
            </a:r>
            <a:r>
              <a:rPr kumimoji="1" lang="ko-KR" altLang="en-US" dirty="0"/>
              <a:t>이하의 값은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0</a:t>
            </a:r>
            <a:r>
              <a:rPr kumimoji="1" lang="ko-KR" altLang="en-US" dirty="0"/>
              <a:t>이상의 값은 그대로 출력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</a:t>
            </a:r>
            <a:r>
              <a:rPr kumimoji="1" lang="ko-KR" altLang="en-US" dirty="0" err="1"/>
              <a:t>선형함수이므로</a:t>
            </a:r>
            <a:r>
              <a:rPr kumimoji="1" lang="ko-KR" altLang="en-US" dirty="0"/>
              <a:t> 계산 용이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743A83-496E-4B4B-8ACC-A968248205F5}"/>
              </a:ext>
            </a:extLst>
          </p:cNvPr>
          <p:cNvSpPr txBox="1"/>
          <p:nvPr/>
        </p:nvSpPr>
        <p:spPr>
          <a:xfrm>
            <a:off x="9545787" y="4017651"/>
            <a:ext cx="196399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 </a:t>
            </a:r>
            <a:r>
              <a:rPr kumimoji="1" lang="en-US" altLang="ko-Kore-KR" dirty="0" err="1"/>
              <a:t>Sotfmax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다항분류에서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각 경우의 확률을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알려준다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489AEC-CDD0-2D43-AD9D-2BB9491C38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19" y="4017651"/>
            <a:ext cx="2770011" cy="23407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36EA67-8A1C-F948-A355-53B2C48C1B69}"/>
              </a:ext>
            </a:extLst>
          </p:cNvPr>
          <p:cNvSpPr/>
          <p:nvPr/>
        </p:nvSpPr>
        <p:spPr>
          <a:xfrm>
            <a:off x="2536330" y="3328778"/>
            <a:ext cx="572630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62DEDD-E14C-6E40-AD88-4309237E2D2A}"/>
              </a:ext>
            </a:extLst>
          </p:cNvPr>
          <p:cNvSpPr/>
          <p:nvPr/>
        </p:nvSpPr>
        <p:spPr>
          <a:xfrm>
            <a:off x="4896249" y="3328778"/>
            <a:ext cx="978908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33AAA0-372B-DC49-B9F3-7B9D95E77CB4}"/>
              </a:ext>
            </a:extLst>
          </p:cNvPr>
          <p:cNvSpPr/>
          <p:nvPr/>
        </p:nvSpPr>
        <p:spPr>
          <a:xfrm>
            <a:off x="5000282" y="3087859"/>
            <a:ext cx="661332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4496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6" grpId="0"/>
      <p:bldP spid="17" grpId="0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컴파일 단계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37ABB4-9718-DD44-B68E-0578D9474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2" y="2161068"/>
            <a:ext cx="7607300" cy="6858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487B8A4-9A06-2742-93D1-03454146FF31}"/>
              </a:ext>
            </a:extLst>
          </p:cNvPr>
          <p:cNvSpPr/>
          <p:nvPr/>
        </p:nvSpPr>
        <p:spPr>
          <a:xfrm>
            <a:off x="2160740" y="2286000"/>
            <a:ext cx="977030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AC010-4D8D-744A-A462-CF549160F07F}"/>
              </a:ext>
            </a:extLst>
          </p:cNvPr>
          <p:cNvSpPr/>
          <p:nvPr/>
        </p:nvSpPr>
        <p:spPr>
          <a:xfrm>
            <a:off x="4413160" y="2286000"/>
            <a:ext cx="437881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DA2225-91E9-BF48-9322-C29A2FFA2F19}"/>
              </a:ext>
            </a:extLst>
          </p:cNvPr>
          <p:cNvSpPr/>
          <p:nvPr/>
        </p:nvSpPr>
        <p:spPr>
          <a:xfrm>
            <a:off x="2160740" y="2522482"/>
            <a:ext cx="771646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C4C65-C104-8249-9357-B864CB8F4A92}"/>
              </a:ext>
            </a:extLst>
          </p:cNvPr>
          <p:cNvSpPr txBox="1"/>
          <p:nvPr/>
        </p:nvSpPr>
        <p:spPr>
          <a:xfrm>
            <a:off x="555594" y="3314700"/>
            <a:ext cx="7194598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옵티마이저</a:t>
            </a:r>
            <a:r>
              <a:rPr kumimoji="1" lang="ko-KR" altLang="en-US" dirty="0"/>
              <a:t> </a:t>
            </a:r>
            <a:r>
              <a:rPr kumimoji="1" lang="en-US" altLang="ko-KR" dirty="0"/>
              <a:t>(optimizer)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 </a:t>
            </a:r>
            <a:r>
              <a:rPr kumimoji="1" lang="ko-KR" altLang="en-US" sz="1600" dirty="0"/>
              <a:t>입력된 데이터와 손실 함수를 기반으로 네트워크를 업데이트하는 메커니즘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CFE6E-8485-8C42-96D3-323ED39B80A5}"/>
              </a:ext>
            </a:extLst>
          </p:cNvPr>
          <p:cNvSpPr txBox="1"/>
          <p:nvPr/>
        </p:nvSpPr>
        <p:spPr>
          <a:xfrm>
            <a:off x="555594" y="4302016"/>
            <a:ext cx="10017486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 </a:t>
            </a:r>
            <a:r>
              <a:rPr kumimoji="1" lang="ko-KR" altLang="en-US" dirty="0"/>
              <a:t>손실 함수 </a:t>
            </a:r>
            <a:r>
              <a:rPr kumimoji="1" lang="en-US" altLang="ko-KR" dirty="0"/>
              <a:t>(loss)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 </a:t>
            </a:r>
            <a:r>
              <a:rPr kumimoji="1" lang="ko-KR" altLang="en-US" sz="1600" dirty="0"/>
              <a:t>훈련 데이터에서 신경망의 성능을 측정하는 방법으로 네트워크가 옳은 방향으로 학습될 수 있도록 도와줌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72032-E70D-AE49-A0A0-DDF798199CEA}"/>
              </a:ext>
            </a:extLst>
          </p:cNvPr>
          <p:cNvSpPr txBox="1"/>
          <p:nvPr/>
        </p:nvSpPr>
        <p:spPr>
          <a:xfrm>
            <a:off x="555594" y="5277902"/>
            <a:ext cx="5359159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 </a:t>
            </a:r>
            <a:r>
              <a:rPr kumimoji="1" lang="ko-KR" altLang="en-US" dirty="0"/>
              <a:t>훈련과 테스트 과정을 모니터링할 지표 </a:t>
            </a:r>
            <a:r>
              <a:rPr kumimoji="1" lang="en-US" altLang="ko-KR" dirty="0"/>
              <a:t>(metrics)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 </a:t>
            </a:r>
            <a:r>
              <a:rPr kumimoji="1" lang="ko-KR" altLang="en-US" sz="1600" dirty="0"/>
              <a:t>여기에서는 정확도</a:t>
            </a:r>
            <a:r>
              <a:rPr kumimoji="1" lang="en-US" altLang="ko-KR" sz="1600" dirty="0"/>
              <a:t>(accuracy)</a:t>
            </a:r>
            <a:r>
              <a:rPr kumimoji="1" lang="ko-KR" altLang="en-US" sz="1600" dirty="0"/>
              <a:t>만 고려함</a:t>
            </a:r>
            <a:endParaRPr kumimoji="1" lang="ko-Kore-KR" altLang="en-US" sz="1600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956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이미지 데이터 준비하기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64321BB-1E03-A746-896E-FE38CA4BA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2050473"/>
            <a:ext cx="6546734" cy="1551709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E7B88-82B4-F340-8FD6-B66AB1B3694D}"/>
              </a:ext>
            </a:extLst>
          </p:cNvPr>
          <p:cNvSpPr txBox="1"/>
          <p:nvPr/>
        </p:nvSpPr>
        <p:spPr>
          <a:xfrm>
            <a:off x="600576" y="3926324"/>
            <a:ext cx="5041765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데이터 크기 조정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 </a:t>
            </a:r>
            <a:r>
              <a:rPr kumimoji="1" lang="ko-KR" altLang="en-US" sz="1600" dirty="0"/>
              <a:t>신경망에 맞는 크기인 </a:t>
            </a:r>
            <a:r>
              <a:rPr kumimoji="1" lang="en-US" altLang="ko-KR" sz="1600" dirty="0"/>
              <a:t>28</a:t>
            </a:r>
            <a:r>
              <a:rPr kumimoji="1" lang="ko-KR" altLang="en-US" sz="1600" dirty="0"/>
              <a:t>*</a:t>
            </a:r>
            <a:r>
              <a:rPr kumimoji="1" lang="en-US" altLang="ko-KR" sz="1600" dirty="0"/>
              <a:t>28</a:t>
            </a:r>
            <a:r>
              <a:rPr kumimoji="1" lang="ko-KR" altLang="en-US" sz="1600" dirty="0"/>
              <a:t> 픽셀 사이즈로 바꾼다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FD10B-8EDD-AC48-8CF0-DD034078A5B0}"/>
              </a:ext>
            </a:extLst>
          </p:cNvPr>
          <p:cNvSpPr txBox="1"/>
          <p:nvPr/>
        </p:nvSpPr>
        <p:spPr>
          <a:xfrm>
            <a:off x="600576" y="4909997"/>
            <a:ext cx="5745484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데이터 정규화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 0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255</a:t>
            </a:r>
            <a:r>
              <a:rPr kumimoji="1" lang="ko-KR" altLang="en-US" sz="1600" dirty="0"/>
              <a:t>사이의 값인 훈련 이미지를 </a:t>
            </a:r>
            <a:r>
              <a:rPr kumimoji="1" lang="en-US" altLang="ko-KR" sz="1600" dirty="0"/>
              <a:t>255</a:t>
            </a:r>
            <a:r>
              <a:rPr kumimoji="1" lang="ko-KR" altLang="en-US" sz="1600" dirty="0"/>
              <a:t>로 나누어 </a:t>
            </a:r>
            <a:r>
              <a:rPr kumimoji="1" lang="ko-KR" altLang="en-US" sz="1600" dirty="0" err="1"/>
              <a:t>정규화함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8F565A-3C45-E740-9B54-7DC162033E0D}"/>
              </a:ext>
            </a:extLst>
          </p:cNvPr>
          <p:cNvSpPr/>
          <p:nvPr/>
        </p:nvSpPr>
        <p:spPr>
          <a:xfrm>
            <a:off x="4031219" y="2164205"/>
            <a:ext cx="2886741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ECBD67-FE35-524A-A771-CE3510C868D4}"/>
              </a:ext>
            </a:extLst>
          </p:cNvPr>
          <p:cNvSpPr/>
          <p:nvPr/>
        </p:nvSpPr>
        <p:spPr>
          <a:xfrm>
            <a:off x="3784226" y="3010288"/>
            <a:ext cx="2886741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43034C-A363-8C43-A6E4-166A8729DEF0}"/>
              </a:ext>
            </a:extLst>
          </p:cNvPr>
          <p:cNvSpPr/>
          <p:nvPr/>
        </p:nvSpPr>
        <p:spPr>
          <a:xfrm>
            <a:off x="4036242" y="2455128"/>
            <a:ext cx="2881717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923AB-CB0D-4F41-87B8-99FB6C13AAD7}"/>
              </a:ext>
            </a:extLst>
          </p:cNvPr>
          <p:cNvSpPr/>
          <p:nvPr/>
        </p:nvSpPr>
        <p:spPr>
          <a:xfrm>
            <a:off x="3795081" y="3284118"/>
            <a:ext cx="2881717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428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레이블 준비하기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8B1631-CCB1-E644-9421-B8952DE3A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1909999"/>
            <a:ext cx="7099300" cy="21336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7BEC49-CE4B-574A-B97C-DA9E2F5F964B}"/>
              </a:ext>
            </a:extLst>
          </p:cNvPr>
          <p:cNvSpPr txBox="1"/>
          <p:nvPr/>
        </p:nvSpPr>
        <p:spPr>
          <a:xfrm>
            <a:off x="8052565" y="1914272"/>
            <a:ext cx="30508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• </a:t>
            </a:r>
            <a:r>
              <a:rPr kumimoji="1" lang="en-US" altLang="ko-Kore-KR" dirty="0" err="1"/>
              <a:t>to_categorical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0</a:t>
            </a:r>
            <a:r>
              <a:rPr kumimoji="1" lang="ko-Kore-KR" altLang="en-US" dirty="0"/>
              <a:t>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표시되는 </a:t>
            </a:r>
            <a:endParaRPr kumimoji="1" lang="en-US" altLang="ko-KR" dirty="0"/>
          </a:p>
          <a:p>
            <a:r>
              <a:rPr kumimoji="1" lang="ko-KR" altLang="en-US" dirty="0"/>
              <a:t>원 </a:t>
            </a:r>
            <a:r>
              <a:rPr kumimoji="1" lang="ko-KR" altLang="en-US" dirty="0" err="1"/>
              <a:t>핫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인코딩으로</a:t>
            </a:r>
            <a:r>
              <a:rPr kumimoji="1" lang="ko-KR" altLang="en-US" dirty="0"/>
              <a:t> 변환해 줌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3AFDD6-59FB-B94E-99EC-8D063FA8AE4A}"/>
              </a:ext>
            </a:extLst>
          </p:cNvPr>
          <p:cNvSpPr/>
          <p:nvPr/>
        </p:nvSpPr>
        <p:spPr>
          <a:xfrm>
            <a:off x="2137455" y="2512322"/>
            <a:ext cx="1515255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5189F7-FA16-C349-8D7B-5F3D6AA8C567}"/>
              </a:ext>
            </a:extLst>
          </p:cNvPr>
          <p:cNvSpPr/>
          <p:nvPr/>
        </p:nvSpPr>
        <p:spPr>
          <a:xfrm>
            <a:off x="2029879" y="2751924"/>
            <a:ext cx="1515255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BF6CF73E-071F-AE40-8920-3D74EAE133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4216929"/>
            <a:ext cx="8759145" cy="2491027"/>
          </a:xfrm>
          <a:prstGeom prst="rect">
            <a:avLst/>
          </a:prstGeom>
          <a:ln w="25400">
            <a:solidFill>
              <a:schemeClr val="accent3">
                <a:alpha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FAA63-CDDD-BF49-9782-41EF849BFE83}"/>
              </a:ext>
            </a:extLst>
          </p:cNvPr>
          <p:cNvSpPr txBox="1"/>
          <p:nvPr/>
        </p:nvSpPr>
        <p:spPr>
          <a:xfrm>
            <a:off x="9458310" y="4485339"/>
            <a:ext cx="2230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훈련 정확도</a:t>
            </a:r>
            <a:r>
              <a:rPr kumimoji="1" lang="en-US" altLang="ko-KR" dirty="0">
                <a:solidFill>
                  <a:srgbClr val="0070C0"/>
                </a:solidFill>
              </a:rPr>
              <a:t>:</a:t>
            </a:r>
            <a:r>
              <a:rPr kumimoji="1" lang="ko-KR" altLang="en-US" dirty="0">
                <a:solidFill>
                  <a:srgbClr val="0070C0"/>
                </a:solidFill>
              </a:rPr>
              <a:t> </a:t>
            </a:r>
            <a:r>
              <a:rPr kumimoji="1" lang="en-US" altLang="ko-KR" dirty="0">
                <a:solidFill>
                  <a:srgbClr val="0070C0"/>
                </a:solidFill>
              </a:rPr>
              <a:t>97%</a:t>
            </a:r>
          </a:p>
          <a:p>
            <a:endParaRPr kumimoji="1" lang="en-US" altLang="ko-Kore-KR" dirty="0">
              <a:solidFill>
                <a:srgbClr val="0070C0"/>
              </a:solidFill>
            </a:endParaRPr>
          </a:p>
          <a:p>
            <a:r>
              <a:rPr kumimoji="1" lang="ko-KR" altLang="en-US" dirty="0">
                <a:solidFill>
                  <a:srgbClr val="0070C0"/>
                </a:solidFill>
              </a:rPr>
              <a:t>테스트 정확도</a:t>
            </a:r>
            <a:r>
              <a:rPr kumimoji="1" lang="en-US" altLang="ko-KR" dirty="0">
                <a:solidFill>
                  <a:srgbClr val="0070C0"/>
                </a:solidFill>
              </a:rPr>
              <a:t>:</a:t>
            </a:r>
            <a:r>
              <a:rPr kumimoji="1" lang="ko-KR" altLang="en-US" dirty="0">
                <a:solidFill>
                  <a:srgbClr val="0070C0"/>
                </a:solidFill>
              </a:rPr>
              <a:t> </a:t>
            </a:r>
            <a:r>
              <a:rPr kumimoji="1" lang="en-US" altLang="ko-KR" dirty="0">
                <a:solidFill>
                  <a:srgbClr val="0070C0"/>
                </a:solidFill>
              </a:rPr>
              <a:t>97%</a:t>
            </a:r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D60475-4BD1-414A-952F-A31818978CFC}"/>
              </a:ext>
            </a:extLst>
          </p:cNvPr>
          <p:cNvSpPr/>
          <p:nvPr/>
        </p:nvSpPr>
        <p:spPr>
          <a:xfrm>
            <a:off x="1489572" y="6465607"/>
            <a:ext cx="1828854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76FAC2-D27D-944B-A770-5560E0AD45B7}"/>
              </a:ext>
            </a:extLst>
          </p:cNvPr>
          <p:cNvSpPr/>
          <p:nvPr/>
        </p:nvSpPr>
        <p:spPr>
          <a:xfrm>
            <a:off x="8501513" y="6277717"/>
            <a:ext cx="670196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422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 animBg="1"/>
      <p:bldP spid="10" grpId="0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5458839" cy="707886"/>
            <a:chOff x="294640" y="3596640"/>
            <a:chExt cx="5458839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1.3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216660" y="3709993"/>
              <a:ext cx="45368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왜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딥러닝일까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?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왜 지금일까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?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01D708-6BD1-304E-8BF8-03A4E9FA1C5C}"/>
              </a:ext>
            </a:extLst>
          </p:cNvPr>
          <p:cNvGrpSpPr/>
          <p:nvPr/>
        </p:nvGrpSpPr>
        <p:grpSpPr>
          <a:xfrm>
            <a:off x="619016" y="4756070"/>
            <a:ext cx="4040181" cy="707886"/>
            <a:chOff x="294640" y="3596640"/>
            <a:chExt cx="4040181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AAB451-11F4-9847-9DAF-FF2FF63B7C44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2.1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9B9042-5AF5-F74C-9507-567D40A007A1}"/>
                </a:ext>
              </a:extLst>
            </p:cNvPr>
            <p:cNvSpPr txBox="1"/>
            <p:nvPr/>
          </p:nvSpPr>
          <p:spPr>
            <a:xfrm>
              <a:off x="1216660" y="3709993"/>
              <a:ext cx="311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신경망과의 첫 만남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90270" y="2856311"/>
            <a:ext cx="30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sz="3600" spc="-300" dirty="0">
                <a:solidFill>
                  <a:schemeClr val="bg1"/>
                </a:solidFill>
              </a:rPr>
              <a:t>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기간별 </a:t>
            </a:r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딥러닝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검색 추이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(Google)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DCF65E-8C5B-B241-A68A-4235ABBB6FF6}"/>
              </a:ext>
            </a:extLst>
          </p:cNvPr>
          <p:cNvGrpSpPr/>
          <p:nvPr/>
        </p:nvGrpSpPr>
        <p:grpSpPr>
          <a:xfrm>
            <a:off x="998483" y="2426387"/>
            <a:ext cx="10195034" cy="2459927"/>
            <a:chOff x="1146486" y="2671743"/>
            <a:chExt cx="10195034" cy="24599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8F3D08-3264-104B-B960-6DB3B0522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486" y="2671743"/>
              <a:ext cx="10195034" cy="245992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090900-B326-8845-827F-C3891D601D5D}"/>
                </a:ext>
              </a:extLst>
            </p:cNvPr>
            <p:cNvSpPr/>
            <p:nvPr/>
          </p:nvSpPr>
          <p:spPr>
            <a:xfrm>
              <a:off x="5108575" y="4676775"/>
              <a:ext cx="244475" cy="1206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25B962-5D96-4D4F-815D-220E041039C0}"/>
              </a:ext>
            </a:extLst>
          </p:cNvPr>
          <p:cNvSpPr txBox="1"/>
          <p:nvPr/>
        </p:nvSpPr>
        <p:spPr>
          <a:xfrm>
            <a:off x="6785633" y="5264530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FF0000"/>
                </a:solidFill>
              </a:rPr>
              <a:t>→ </a:t>
            </a:r>
            <a:r>
              <a:rPr kumimoji="1" lang="en-US" altLang="ko-Kore-KR" sz="2400" b="1" dirty="0">
                <a:solidFill>
                  <a:srgbClr val="FF0000"/>
                </a:solidFill>
              </a:rPr>
              <a:t>2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010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년대부터 </a:t>
            </a:r>
            <a:r>
              <a:rPr kumimoji="1" lang="ko-KR" altLang="en-US" sz="2400" b="1" dirty="0" err="1">
                <a:solidFill>
                  <a:srgbClr val="FF0000"/>
                </a:solidFill>
              </a:rPr>
              <a:t>검색량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증가</a:t>
            </a:r>
            <a:endParaRPr kumimoji="1" lang="ko-Kore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BC8889-280F-8C4D-865C-9AF6CD548A99}"/>
              </a:ext>
            </a:extLst>
          </p:cNvPr>
          <p:cNvSpPr/>
          <p:nvPr/>
        </p:nvSpPr>
        <p:spPr>
          <a:xfrm>
            <a:off x="6585857" y="2558143"/>
            <a:ext cx="4717956" cy="23281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674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딥러닝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성장의 핵심 요인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4D7DDE-5DBD-2544-8969-4B1D2858088C}"/>
              </a:ext>
            </a:extLst>
          </p:cNvPr>
          <p:cNvSpPr/>
          <p:nvPr/>
        </p:nvSpPr>
        <p:spPr>
          <a:xfrm>
            <a:off x="4425043" y="2251420"/>
            <a:ext cx="3341914" cy="3341914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sz="2700" b="1" dirty="0"/>
              <a:t>데이터셋</a:t>
            </a:r>
            <a:r>
              <a:rPr kumimoji="1" lang="ko-Kore-KR" altLang="en-US" sz="2700" dirty="0">
                <a:solidFill>
                  <a:schemeClr val="bg1"/>
                </a:solidFill>
              </a:rPr>
              <a:t>과</a:t>
            </a:r>
            <a:endParaRPr kumimoji="1" lang="en-US" altLang="ko-Kore-KR" sz="27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2700" b="1" dirty="0"/>
              <a:t>벤치마크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97F12F-9A35-3644-BC43-3C7CFD74C1FA}"/>
              </a:ext>
            </a:extLst>
          </p:cNvPr>
          <p:cNvSpPr/>
          <p:nvPr/>
        </p:nvSpPr>
        <p:spPr>
          <a:xfrm>
            <a:off x="8162412" y="2251420"/>
            <a:ext cx="3341914" cy="3341914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sz="2700" b="1" dirty="0"/>
              <a:t>알고리즘</a:t>
            </a:r>
            <a:r>
              <a:rPr kumimoji="1" lang="ko-KR" altLang="en-US" sz="2700" b="1" dirty="0"/>
              <a:t> 향상</a:t>
            </a:r>
            <a:endParaRPr kumimoji="1" lang="ko-Kore-KR" altLang="en-US" sz="27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78D26D-E603-3246-943E-F721F6A00D72}"/>
              </a:ext>
            </a:extLst>
          </p:cNvPr>
          <p:cNvSpPr/>
          <p:nvPr/>
        </p:nvSpPr>
        <p:spPr>
          <a:xfrm>
            <a:off x="687674" y="2273191"/>
            <a:ext cx="3341914" cy="3341914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700" b="1" dirty="0"/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172212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하드웨어 </a:t>
            </a:r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–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CPU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발전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4DD4C1-0D8E-6640-86B8-47ED746D8B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4" y="2414427"/>
            <a:ext cx="6926715" cy="3352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32456E-5DC8-2449-B9B4-D86E0B3BF118}"/>
              </a:ext>
            </a:extLst>
          </p:cNvPr>
          <p:cNvSpPr txBox="1"/>
          <p:nvPr/>
        </p:nvSpPr>
        <p:spPr>
          <a:xfrm>
            <a:off x="9950681" y="6348300"/>
            <a:ext cx="2241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" altLang="ko-KR" sz="1200" dirty="0" err="1"/>
              <a:t>www.cpubenchmark.net</a:t>
            </a:r>
            <a:endParaRPr kumimoji="1" lang="ko-Kore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F016D-FD01-E246-9762-7FDC0E16D247}"/>
              </a:ext>
            </a:extLst>
          </p:cNvPr>
          <p:cNvSpPr txBox="1"/>
          <p:nvPr/>
        </p:nvSpPr>
        <p:spPr>
          <a:xfrm>
            <a:off x="8083032" y="2917860"/>
            <a:ext cx="3421294" cy="142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성능의 비약적 발전</a:t>
            </a:r>
            <a:endParaRPr kumimoji="1" lang="en-US" altLang="ko-KR" dirty="0"/>
          </a:p>
          <a:p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</a:t>
            </a:r>
            <a:r>
              <a:rPr kumimoji="1" lang="en-US" altLang="ko-KR" dirty="0"/>
              <a:t>PC</a:t>
            </a:r>
            <a:r>
              <a:rPr kumimoji="1" lang="ko-KR" altLang="en-US" dirty="0"/>
              <a:t>의 </a:t>
            </a:r>
            <a:r>
              <a:rPr kumimoji="1" lang="ko-KR" altLang="en-US" b="1" dirty="0"/>
              <a:t>소형화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공간적 제약 </a:t>
            </a:r>
            <a:r>
              <a:rPr kumimoji="1" lang="en-US" altLang="ko-KR" dirty="0"/>
              <a:t>X</a:t>
            </a:r>
            <a:r>
              <a:rPr kumimoji="1" lang="en-US" altLang="ko-Kore-KR" dirty="0"/>
              <a:t>	</a:t>
            </a:r>
            <a:r>
              <a:rPr kumimoji="1" lang="ko-KR" altLang="en-US" dirty="0"/>
              <a:t>    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8691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62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하드웨어 </a:t>
            </a:r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–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GPU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발전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32456E-5DC8-2449-B9B4-D86E0B3BF118}"/>
              </a:ext>
            </a:extLst>
          </p:cNvPr>
          <p:cNvSpPr txBox="1"/>
          <p:nvPr/>
        </p:nvSpPr>
        <p:spPr>
          <a:xfrm>
            <a:off x="9950681" y="6348300"/>
            <a:ext cx="2241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" altLang="ko-KR" sz="1200" dirty="0" err="1"/>
              <a:t>www.cpubenchmark.net</a:t>
            </a:r>
            <a:endParaRPr kumimoji="1" lang="ko-Kore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F016D-FD01-E246-9762-7FDC0E16D247}"/>
              </a:ext>
            </a:extLst>
          </p:cNvPr>
          <p:cNvSpPr txBox="1"/>
          <p:nvPr/>
        </p:nvSpPr>
        <p:spPr>
          <a:xfrm>
            <a:off x="8083032" y="4310792"/>
            <a:ext cx="3421294" cy="1454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•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성능의 발전</a:t>
            </a:r>
            <a:endParaRPr kumimoji="1" lang="en-US" altLang="ko-KR" sz="2000" dirty="0"/>
          </a:p>
          <a:p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</a:t>
            </a:r>
            <a:r>
              <a:rPr kumimoji="1" lang="ko-KR" altLang="en-US" b="1" dirty="0" err="1"/>
              <a:t>병렬연산</a:t>
            </a:r>
            <a:r>
              <a:rPr kumimoji="1" lang="ko-KR" altLang="en-US" dirty="0"/>
              <a:t> 성능 향상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대형</a:t>
            </a:r>
            <a:r>
              <a:rPr kumimoji="1" lang="en-US" altLang="ko-KR" dirty="0"/>
              <a:t>CPU</a:t>
            </a:r>
            <a:r>
              <a:rPr kumimoji="1" lang="ko-KR" altLang="en-US" dirty="0"/>
              <a:t>가 </a:t>
            </a:r>
            <a:r>
              <a:rPr kumimoji="1" lang="ko-KR" altLang="en-US" b="1" dirty="0"/>
              <a:t>소형</a:t>
            </a:r>
            <a:r>
              <a:rPr kumimoji="1" lang="en-US" altLang="ko-KR" b="1" dirty="0"/>
              <a:t>GPU</a:t>
            </a:r>
            <a:r>
              <a:rPr kumimoji="1" lang="ko-KR" altLang="en-US" dirty="0"/>
              <a:t>로 대체</a:t>
            </a:r>
            <a:endParaRPr kumimoji="1" lang="en-US" altLang="ko-Kore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221B09-39F1-CE4F-AA3F-5931CD034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4" y="2281982"/>
            <a:ext cx="6802188" cy="3899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F3DDDA-0F01-E84E-B27F-19D4040F48C6}"/>
              </a:ext>
            </a:extLst>
          </p:cNvPr>
          <p:cNvSpPr txBox="1"/>
          <p:nvPr/>
        </p:nvSpPr>
        <p:spPr>
          <a:xfrm>
            <a:off x="8083032" y="2273284"/>
            <a:ext cx="3421294" cy="1454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•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딥러닝에서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의 중요성</a:t>
            </a:r>
            <a:endParaRPr kumimoji="1" lang="en-US" altLang="ko-KR" sz="2000" dirty="0"/>
          </a:p>
          <a:p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빠른 </a:t>
            </a:r>
            <a:r>
              <a:rPr kumimoji="1" lang="ko-KR" altLang="en-US" b="1" dirty="0" err="1"/>
              <a:t>병렬연산</a:t>
            </a:r>
            <a:r>
              <a:rPr kumimoji="1" lang="ko-KR" altLang="en-US" dirty="0"/>
              <a:t> 성능 요구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보다 </a:t>
            </a:r>
            <a:r>
              <a:rPr kumimoji="1" lang="en-US" altLang="ko-KR" b="1" dirty="0"/>
              <a:t>GPU</a:t>
            </a:r>
            <a:r>
              <a:rPr kumimoji="1" lang="ko-KR" altLang="en-US" dirty="0"/>
              <a:t>가 적합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097832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143">
            <a:extLst>
              <a:ext uri="{FF2B5EF4-FFF2-40B4-BE49-F238E27FC236}">
                <a16:creationId xmlns:a16="http://schemas.microsoft.com/office/drawing/2014/main" id="{7380D083-5826-0248-B5A2-B701FA732EFD}"/>
              </a:ext>
            </a:extLst>
          </p:cNvPr>
          <p:cNvSpPr txBox="1"/>
          <p:nvPr/>
        </p:nvSpPr>
        <p:spPr>
          <a:xfrm>
            <a:off x="1092489" y="236177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1</a:t>
            </a:r>
            <a:r>
              <a:rPr kumimoji="1" lang="en-US" altLang="ko-KR" sz="1200" dirty="0"/>
              <a:t>.4MB</a:t>
            </a:r>
            <a:endParaRPr kumimoji="1" lang="ko-Kore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데이터셋과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벤치마크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8BB4BC-E5EC-F04E-BCDC-8F1F0CA59B08}"/>
              </a:ext>
            </a:extLst>
          </p:cNvPr>
          <p:cNvSpPr txBox="1"/>
          <p:nvPr/>
        </p:nvSpPr>
        <p:spPr>
          <a:xfrm>
            <a:off x="1937950" y="5645315"/>
            <a:ext cx="342129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저장장치</a:t>
            </a:r>
            <a:r>
              <a:rPr kumimoji="1" lang="ko-KR" altLang="en-US" dirty="0"/>
              <a:t>의 발전</a:t>
            </a:r>
            <a:endParaRPr kumimoji="1" lang="en-US" altLang="ko-KR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554B3A0-F025-9942-9ECB-21CB6DB712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2637830"/>
            <a:ext cx="304464" cy="32054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4AC72E1-F415-F941-B041-0F32A76EA9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98" y="2637830"/>
            <a:ext cx="304464" cy="32054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2CE1D5B-CA14-CE4D-98ED-9D3263B469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62" y="2637830"/>
            <a:ext cx="304464" cy="32054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EC7A7E2-BEC3-C94C-AC6A-7D449EFDA8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2950673"/>
            <a:ext cx="304464" cy="32054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E5DC1D-5B24-D94C-B58E-237DA1A39C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6" y="2638134"/>
            <a:ext cx="304464" cy="32054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499520F-E56C-A545-A4A3-5B1E0C3A81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2949265"/>
            <a:ext cx="304464" cy="32054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FCC3778-57DE-DF4C-8A1F-666CA5D4BA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2953207"/>
            <a:ext cx="304464" cy="32054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E1E31C7-16CB-AA49-B1CD-460D3F2EF4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2949264"/>
            <a:ext cx="304464" cy="320549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39DA279-B501-6B46-AA01-D71FC2FA49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3266480"/>
            <a:ext cx="304464" cy="32054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8DC158F-4AB6-3343-BDA9-3F54A1CAC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98" y="3266480"/>
            <a:ext cx="304464" cy="320549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37FBAF0-CF70-E941-AA7E-B9F5FA4708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62" y="3266480"/>
            <a:ext cx="304464" cy="3205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DEEDF2C2-C3BF-2049-B8B5-4722440009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3579323"/>
            <a:ext cx="304464" cy="3205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E4F89FF-5040-3F43-B8E2-2205107FD0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6" y="3266784"/>
            <a:ext cx="304464" cy="3205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E27890F-32D6-3D49-8521-77B67C608C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3577915"/>
            <a:ext cx="304464" cy="32054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B2FDD4C-69FC-4B4A-BD84-526AC36812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3581857"/>
            <a:ext cx="304464" cy="32054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0B30B215-C9DC-2547-A3A9-9A4EF58C0B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3577914"/>
            <a:ext cx="304464" cy="320549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A49E68E-79F3-1D45-AC62-A079EA7633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3902273"/>
            <a:ext cx="304464" cy="32054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15CF1DA8-43CE-FD45-9AE6-D09DCF7C0D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98" y="3902273"/>
            <a:ext cx="304464" cy="320549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8E84B3D-5492-7E41-A251-9FAE146FDA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62" y="3902273"/>
            <a:ext cx="304464" cy="320549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F47DB85-CF4A-D748-A81B-4F89F981F8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4215116"/>
            <a:ext cx="304464" cy="32054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52069C-BD45-4C48-852C-8F49FBB7B9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6" y="3902577"/>
            <a:ext cx="304464" cy="32054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F1FB842A-78AD-DB49-A397-61531EF4C6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4213708"/>
            <a:ext cx="304464" cy="32054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0ACA37-A3C8-084B-832F-C2D15F92E6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4217650"/>
            <a:ext cx="304464" cy="32054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3FB73A3-156E-944D-AE07-A0AD0B5823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4213707"/>
            <a:ext cx="304464" cy="32054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6FCB7B79-CD04-B640-8DBC-3F34A0032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50" y="2950986"/>
            <a:ext cx="304464" cy="32054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0E771EB4-47BB-4C4F-B29F-77C7C5C5A9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3569242"/>
            <a:ext cx="304464" cy="32054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FC7FB7C-0794-DB4F-B4F4-75E62E44E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3885049"/>
            <a:ext cx="304464" cy="320549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BD62496-E004-F845-A542-04D6B5E6C6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4197892"/>
            <a:ext cx="304464" cy="320549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E2DA524D-8C51-614C-8170-7FFDC94E1B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2643347"/>
            <a:ext cx="304464" cy="320549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3BFB0794-5A72-A54E-BAFC-D1B7E2BAA0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2956190"/>
            <a:ext cx="304464" cy="320549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CA0ECA5D-A65E-4C49-9418-881FFC5F45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3271997"/>
            <a:ext cx="304464" cy="320549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33A20C67-FB56-3F4B-A6CA-B366C5987D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78" y="3261489"/>
            <a:ext cx="304464" cy="320549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1B178BE4-AFC5-7244-B7EF-CBE9B2C928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3577913"/>
            <a:ext cx="304464" cy="320549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5C9170F-9510-9D48-BFD9-BA92F456E1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4220633"/>
            <a:ext cx="304464" cy="320549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72D47BF6-8FD2-DD47-A9D5-6BF2D51921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39" y="2637829"/>
            <a:ext cx="304464" cy="320549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48A963DB-85D9-8843-9372-9D05B18EE513}"/>
              </a:ext>
            </a:extLst>
          </p:cNvPr>
          <p:cNvSpPr txBox="1"/>
          <p:nvPr/>
        </p:nvSpPr>
        <p:spPr>
          <a:xfrm>
            <a:off x="2037044" y="5178577"/>
            <a:ext cx="430887" cy="3472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sz="1600" dirty="0"/>
              <a:t>•</a:t>
            </a:r>
            <a:r>
              <a:rPr kumimoji="1" lang="en-US" altLang="ko-KR" sz="1600" dirty="0"/>
              <a:t>••</a:t>
            </a:r>
            <a:endParaRPr kumimoji="1" lang="ko-Kore-KR" altLang="en-US" sz="1400" dirty="0"/>
          </a:p>
        </p:txBody>
      </p:sp>
      <p:pic>
        <p:nvPicPr>
          <p:cNvPr id="146" name="그림 14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287AD77-A53B-CC43-B69F-164DA21074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83" y="3411304"/>
            <a:ext cx="1373568" cy="960747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A2A787B5-B26A-BC4B-8ECE-F4DF9B410A59}"/>
              </a:ext>
            </a:extLst>
          </p:cNvPr>
          <p:cNvSpPr txBox="1"/>
          <p:nvPr/>
        </p:nvSpPr>
        <p:spPr>
          <a:xfrm>
            <a:off x="3124422" y="369802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→</a:t>
            </a:r>
            <a:endParaRPr kumimoji="1" lang="ko-Kore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45C8052-DEB8-1A47-9739-715B8D84BA44}"/>
              </a:ext>
            </a:extLst>
          </p:cNvPr>
          <p:cNvSpPr txBox="1"/>
          <p:nvPr/>
        </p:nvSpPr>
        <p:spPr>
          <a:xfrm>
            <a:off x="3378549" y="2702962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1TB</a:t>
            </a:r>
            <a:endParaRPr kumimoji="1" lang="ko-Kore-KR" altLang="en-US" sz="12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6754889-588A-4846-A0C7-52FB59805884}"/>
              </a:ext>
            </a:extLst>
          </p:cNvPr>
          <p:cNvSpPr txBox="1"/>
          <p:nvPr/>
        </p:nvSpPr>
        <p:spPr>
          <a:xfrm>
            <a:off x="8143312" y="5645315"/>
            <a:ext cx="342129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인터넷</a:t>
            </a:r>
            <a:r>
              <a:rPr kumimoji="1" lang="ko-KR" altLang="en-US" dirty="0"/>
              <a:t>의 발전</a:t>
            </a:r>
            <a:endParaRPr kumimoji="1" lang="en-US" altLang="ko-KR" dirty="0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1AD4E764-A490-C346-9749-4962AA7884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4522355"/>
            <a:ext cx="304464" cy="320549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5769D038-F57D-7E4D-B5D2-45D67DE3C6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4520947"/>
            <a:ext cx="304464" cy="320549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E05C2D40-784D-7C4F-BC18-5DDEDC9B7F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4524889"/>
            <a:ext cx="304464" cy="320549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A150F6C0-72EA-1C4D-8733-CD578557A0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4520946"/>
            <a:ext cx="304464" cy="320549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AE15B86A-438D-1E4E-A59D-FD6D635DC6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4505131"/>
            <a:ext cx="304464" cy="320549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23843112-8A1D-DF43-8851-3B56FF32F7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4527872"/>
            <a:ext cx="304464" cy="320549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8142BAF6-CEFF-9744-AD13-2828F6DF11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4829594"/>
            <a:ext cx="304464" cy="32054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EA42EA99-8833-404A-BE6E-CE56E07C4B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4828186"/>
            <a:ext cx="304464" cy="32054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65AB3FFE-6EA1-BF44-9795-C2D3DBA693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4832128"/>
            <a:ext cx="304464" cy="320549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EEAEB3C1-2176-0C40-B45F-4EE13B2BFF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4828185"/>
            <a:ext cx="304464" cy="320549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2C1DC3D8-8DF8-A54F-AF50-E6DD3D920B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4812370"/>
            <a:ext cx="304464" cy="320549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258B896E-1344-8845-A1CD-6693E431D4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4835111"/>
            <a:ext cx="304464" cy="3205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4D748E5-668E-004A-9ADE-89C2F2527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" y="1845858"/>
            <a:ext cx="4190259" cy="4411640"/>
          </a:xfrm>
          <a:prstGeom prst="rect">
            <a:avLst/>
          </a:prstGeom>
        </p:spPr>
      </p:pic>
      <p:pic>
        <p:nvPicPr>
          <p:cNvPr id="165" name="그림 164" descr="옥외설치물이(가) 표시된 사진&#10;&#10;자동 생성된 설명">
            <a:extLst>
              <a:ext uri="{FF2B5EF4-FFF2-40B4-BE49-F238E27FC236}">
                <a16:creationId xmlns:a16="http://schemas.microsoft.com/office/drawing/2014/main" id="{F8B24860-C4D6-FC46-BA0A-AD20EE61810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97" y="2630353"/>
            <a:ext cx="4090240" cy="27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알고리즘 향상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1DC6C-5DA4-DB44-8639-5C6E074131DC}"/>
              </a:ext>
            </a:extLst>
          </p:cNvPr>
          <p:cNvSpPr txBox="1"/>
          <p:nvPr/>
        </p:nvSpPr>
        <p:spPr>
          <a:xfrm>
            <a:off x="12192000" y="1905145"/>
            <a:ext cx="4350871" cy="3276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dirty="0"/>
              <a:t>• </a:t>
            </a:r>
            <a:r>
              <a:rPr kumimoji="1" lang="ko-KR" altLang="en-US" sz="2000" dirty="0"/>
              <a:t>알고리즘의 개선으로 해결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활성화 함수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actication</a:t>
            </a:r>
            <a:r>
              <a:rPr kumimoji="1" lang="en-US" altLang="ko-KR" dirty="0"/>
              <a:t> function)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dirty="0"/>
              <a:t>기존 선형분류기를 비선형분류기로 변형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가중치 초기화</a:t>
            </a:r>
            <a:r>
              <a:rPr kumimoji="1" lang="en-US" altLang="ko-KR" dirty="0"/>
              <a:t>(weight initialization)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       과대 적합 해소</a:t>
            </a:r>
            <a:endParaRPr kumimoji="1" lang="en-US" altLang="ko-Kore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더 좋은 최적화 방법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      </a:t>
            </a:r>
            <a:r>
              <a:rPr kumimoji="1" lang="ko-KR" altLang="en-US" sz="1600" dirty="0"/>
              <a:t>레이블과 </a:t>
            </a:r>
            <a:r>
              <a:rPr kumimoji="1" lang="ko-KR" altLang="en-US" sz="1600" dirty="0" err="1"/>
              <a:t>예측값의</a:t>
            </a:r>
            <a:r>
              <a:rPr kumimoji="1" lang="ko-KR" altLang="en-US" sz="1600" dirty="0"/>
              <a:t> 차이 감소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      </a:t>
            </a:r>
            <a:r>
              <a:rPr kumimoji="1" lang="en-US" altLang="ko-KR" sz="1600" dirty="0"/>
              <a:t> ex) </a:t>
            </a:r>
            <a:r>
              <a:rPr kumimoji="1" lang="en-US" altLang="ko-KR" sz="1600" dirty="0" err="1"/>
              <a:t>RMSProp</a:t>
            </a:r>
            <a:r>
              <a:rPr kumimoji="1" lang="en-US" altLang="ko-KR" sz="1600" dirty="0"/>
              <a:t>, Adam</a:t>
            </a:r>
            <a:endParaRPr kumimoji="1" lang="ko-Kore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DEFC2-A606-D44A-8C9B-55295BBE62E6}"/>
              </a:ext>
            </a:extLst>
          </p:cNvPr>
          <p:cNvSpPr txBox="1"/>
          <p:nvPr/>
        </p:nvSpPr>
        <p:spPr>
          <a:xfrm>
            <a:off x="503592" y="1905144"/>
            <a:ext cx="5420074" cy="1245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dirty="0"/>
              <a:t>• </a:t>
            </a:r>
            <a:r>
              <a:rPr kumimoji="1" lang="ko-Kore-KR" altLang="en-US" sz="2000" dirty="0"/>
              <a:t>과거의</a:t>
            </a:r>
            <a:r>
              <a:rPr kumimoji="1" lang="ko-KR" altLang="en-US" sz="2000" dirty="0"/>
              <a:t> 문제점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깊은 심층 신경망을 훈련시킬 안정적인 방법이 없었음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층이 늘어남에 따라 피드백 신호가 </a:t>
            </a:r>
            <a:r>
              <a:rPr kumimoji="1" lang="ko-KR" altLang="en-US" sz="1600" dirty="0" err="1"/>
              <a:t>희미해짐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373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48724 0.003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62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95743 0.00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78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858</Words>
  <Application>Microsoft Office PowerPoint</Application>
  <PresentationFormat>와이드스크린</PresentationFormat>
  <Paragraphs>214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 ExtraBold</vt:lpstr>
      <vt:lpstr>나눔스퀘어 Light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규리</cp:lastModifiedBy>
  <cp:revision>17</cp:revision>
  <dcterms:created xsi:type="dcterms:W3CDTF">2020-09-07T02:34:06Z</dcterms:created>
  <dcterms:modified xsi:type="dcterms:W3CDTF">2022-01-10T04:26:07Z</dcterms:modified>
</cp:coreProperties>
</file>